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99CC06-5BED-417E-AA21-4469467F9345}">
  <a:tblStyle styleId="{2799CC06-5BED-417E-AA21-4469467F93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6" name="Google Shape;56;p7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8" name="Google Shape;58;p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sz="44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82875" rIns="137150" bIns="91425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6" name="Google Shape;96;p12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sz="28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CCDBE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u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>
            <a:spLocks noGrp="1"/>
          </p:cNvSpPr>
          <p:nvPr>
            <p:ph type="title"/>
          </p:nvPr>
        </p:nvSpPr>
        <p:spPr>
          <a:xfrm>
            <a:off x="390652" y="228600"/>
            <a:ext cx="8613648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35D00"/>
              </a:buClr>
              <a:buSzPts val="4000"/>
              <a:buFont typeface="Twentieth Century"/>
              <a:buNone/>
            </a:pPr>
            <a:r>
              <a:rPr lang="en-US" sz="4000" b="1">
                <a:solidFill>
                  <a:srgbClr val="835D00"/>
                </a:solidFill>
              </a:rPr>
              <a:t>Courses offered for the A.Y 2020-21</a:t>
            </a:r>
            <a:endParaRPr sz="4000"/>
          </a:p>
        </p:txBody>
      </p:sp>
      <p:sp>
        <p:nvSpPr>
          <p:cNvPr id="131" name="Google Shape;131;p16"/>
          <p:cNvSpPr txBox="1">
            <a:spLocks noGrp="1"/>
          </p:cNvSpPr>
          <p:nvPr>
            <p:ph type="body" idx="1"/>
          </p:nvPr>
        </p:nvSpPr>
        <p:spPr>
          <a:xfrm>
            <a:off x="463826" y="1447800"/>
            <a:ext cx="8527774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20"/>
              <a:buNone/>
            </a:pPr>
            <a:r>
              <a:rPr lang="en-US" sz="22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Bachelor of Engineering (B.E)</a:t>
            </a:r>
            <a:endParaRPr sz="22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SzPts val="1080"/>
              <a:buNone/>
            </a:pPr>
            <a:r>
              <a:rPr lang="en-US" sz="1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Institute DTE Code: BE3185</a:t>
            </a:r>
            <a:endParaRPr sz="16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20040" lvl="0" indent="-251460" algn="ctr" rtl="0">
              <a:spcBef>
                <a:spcPts val="700"/>
              </a:spcBef>
              <a:spcAft>
                <a:spcPts val="0"/>
              </a:spcAft>
              <a:buSzPts val="1080"/>
              <a:buNone/>
            </a:pPr>
            <a:endParaRPr sz="18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32" name="Google Shape;132;p16"/>
          <p:cNvGraphicFramePr/>
          <p:nvPr/>
        </p:nvGraphicFramePr>
        <p:xfrm>
          <a:off x="457200" y="2209800"/>
          <a:ext cx="8547100" cy="4242445"/>
        </p:xfrm>
        <a:graphic>
          <a:graphicData uri="http://schemas.openxmlformats.org/drawingml/2006/table">
            <a:tbl>
              <a:tblPr firstRow="1" bandRow="1">
                <a:noFill/>
                <a:tableStyleId>{2799CC06-5BED-417E-AA21-4469467F9345}</a:tableStyleId>
              </a:tblPr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Choice Code</a:t>
                      </a:r>
                      <a:endParaRPr sz="1700" b="1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Regular First Shift</a:t>
                      </a:r>
                      <a:endParaRPr sz="1700" b="1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Intake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(51% Sindhi Minority Quota)</a:t>
                      </a:r>
                      <a:endParaRPr sz="1700" b="1" u="sng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318537610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B.E. - Electronics Engineering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60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318524510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B.E. - Computer Engineering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120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318546610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B.E. - Instrumentation Engineering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60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318537210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B.E. - Electronics and Telecommunication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120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318524610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B.E. - Information Technology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120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318599510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B.E. - Artificial Intelligence and Data Science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60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Yet to be declared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B.E. - Computer Engineering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Twentieth Century"/>
                        <a:buNone/>
                      </a:pPr>
                      <a:r>
                        <a:rPr lang="en-US" sz="1700" u="none" strike="noStrike" cap="none"/>
                        <a:t>  60 </a:t>
                      </a:r>
                      <a:endParaRPr sz="1700" b="0" u="none" strike="noStrike" cap="none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3" name="Google Shape;133;p16"/>
          <p:cNvSpPr txBox="1"/>
          <p:nvPr/>
        </p:nvSpPr>
        <p:spPr>
          <a:xfrm>
            <a:off x="463826" y="6321977"/>
            <a:ext cx="8527774" cy="523220"/>
          </a:xfrm>
          <a:prstGeom prst="rect">
            <a:avLst/>
          </a:prstGeom>
          <a:solidFill>
            <a:srgbClr val="FFD46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Note:  *  -    Converted as First Shift by AICTE w.e.f. A.Y. 2020-21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>
            <a:off x="0" y="268605"/>
            <a:ext cx="9296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35D00"/>
              </a:buClr>
              <a:buSzPts val="3600"/>
              <a:buFont typeface="Twentieth Century"/>
              <a:buNone/>
            </a:pPr>
            <a:r>
              <a:rPr lang="en-US" sz="3600" b="1">
                <a:solidFill>
                  <a:srgbClr val="835D00"/>
                </a:solidFill>
              </a:rPr>
              <a:t>Courses offered for Academic the Year 2020-21</a:t>
            </a:r>
            <a:endParaRPr sz="3600"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>
            <a:off x="628650" y="1551305"/>
            <a:ext cx="8270240" cy="506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960"/>
              <a:buNone/>
            </a:pPr>
            <a:r>
              <a:rPr lang="en-US" sz="1600" b="1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Master of Engineering (M.E)</a:t>
            </a:r>
            <a:endParaRPr sz="1600" b="1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lvl="0" indent="0" algn="ctr" rtl="0">
              <a:lnSpc>
                <a:spcPct val="60000"/>
              </a:lnSpc>
              <a:spcBef>
                <a:spcPts val="700"/>
              </a:spcBef>
              <a:spcAft>
                <a:spcPts val="0"/>
              </a:spcAft>
              <a:buSzPts val="960"/>
              <a:buNone/>
            </a:pPr>
            <a:r>
              <a:rPr lang="en-US" sz="1600" b="1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Institute DTE Code: ME3185</a:t>
            </a:r>
            <a:endParaRPr/>
          </a:p>
          <a:p>
            <a:pPr marL="0" lvl="0" indent="0" algn="ctr" rtl="0">
              <a:lnSpc>
                <a:spcPct val="60000"/>
              </a:lnSpc>
              <a:spcBef>
                <a:spcPts val="700"/>
              </a:spcBef>
              <a:spcAft>
                <a:spcPts val="0"/>
              </a:spcAft>
              <a:buSzPts val="960"/>
              <a:buNone/>
            </a:pPr>
            <a:endParaRPr sz="1600" b="1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40" name="Google Shape;140;p17"/>
          <p:cNvGraphicFramePr/>
          <p:nvPr/>
        </p:nvGraphicFramePr>
        <p:xfrm>
          <a:off x="601980" y="2019321"/>
          <a:ext cx="8297550" cy="1901160"/>
        </p:xfrm>
        <a:graphic>
          <a:graphicData uri="http://schemas.openxmlformats.org/drawingml/2006/table">
            <a:tbl>
              <a:tblPr firstRow="1" bandRow="1">
                <a:noFill/>
                <a:tableStyleId>{2799CC06-5BED-417E-AA21-4469467F9345}</a:tableStyleId>
              </a:tblPr>
              <a:tblGrid>
                <a:gridCol w="137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Choice Code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Regular First Shift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Intake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(51% Sindhi Minority Quota)</a:t>
                      </a:r>
                      <a:endParaRPr sz="1600" b="1" u="sng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318537210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M.E. - Electronics and Telecommunication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18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318546410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M.E. - Instrumentation and Control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18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318524610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M.E. - Information Technology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18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1" name="Google Shape;141;p17"/>
          <p:cNvSpPr txBox="1"/>
          <p:nvPr/>
        </p:nvSpPr>
        <p:spPr>
          <a:xfrm>
            <a:off x="601980" y="3834825"/>
            <a:ext cx="829627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Master of Computer Applications (M.C.A)</a:t>
            </a:r>
            <a:endParaRPr sz="1600" b="1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Institute DTE Code: MCA3185</a:t>
            </a:r>
            <a:endParaRPr/>
          </a:p>
        </p:txBody>
      </p:sp>
      <p:graphicFrame>
        <p:nvGraphicFramePr>
          <p:cNvPr id="142" name="Google Shape;142;p17"/>
          <p:cNvGraphicFramePr/>
          <p:nvPr/>
        </p:nvGraphicFramePr>
        <p:xfrm>
          <a:off x="600710" y="4405016"/>
          <a:ext cx="8296925" cy="1219200"/>
        </p:xfrm>
        <a:graphic>
          <a:graphicData uri="http://schemas.openxmlformats.org/drawingml/2006/table">
            <a:tbl>
              <a:tblPr firstRow="1" bandRow="1">
                <a:noFill/>
                <a:tableStyleId>{2799CC06-5BED-417E-AA21-4469467F9345}</a:tableStyleId>
              </a:tblPr>
              <a:tblGrid>
                <a:gridCol w="169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Choice Code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Regular First Shift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Intake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wentieth Century"/>
                        <a:buNone/>
                      </a:pPr>
                      <a:r>
                        <a:rPr lang="en-US" sz="1400" u="none" strike="noStrike" cap="none"/>
                        <a:t>(51% Sindhi Minority Quota)</a:t>
                      </a:r>
                      <a:endParaRPr sz="1400" b="1" u="sng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318524110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 MCA - Regular First Shift</a:t>
                      </a:r>
                      <a:r>
                        <a:rPr lang="en-US" sz="1600" u="sng" strike="noStrike" cap="none"/>
                        <a:t> 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60#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Yet to be declared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 MCA - Regular First Shift	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wentieth Century"/>
                        <a:buNone/>
                      </a:pPr>
                      <a:r>
                        <a:rPr lang="en-US" sz="1600" u="none" strike="noStrike" cap="none"/>
                        <a:t> 60*#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43" name="Google Shape;143;p17"/>
          <p:cNvGrpSpPr/>
          <p:nvPr/>
        </p:nvGrpSpPr>
        <p:grpSpPr>
          <a:xfrm>
            <a:off x="602616" y="5715000"/>
            <a:ext cx="8295640" cy="1143001"/>
            <a:chOff x="602616" y="5715000"/>
            <a:chExt cx="8295640" cy="1143001"/>
          </a:xfrm>
        </p:grpSpPr>
        <p:sp>
          <p:nvSpPr>
            <p:cNvPr id="144" name="Google Shape;144;p17"/>
            <p:cNvSpPr txBox="1"/>
            <p:nvPr/>
          </p:nvSpPr>
          <p:spPr>
            <a:xfrm>
              <a:off x="602616" y="6248401"/>
              <a:ext cx="8295639" cy="609600"/>
            </a:xfrm>
            <a:prstGeom prst="rect">
              <a:avLst/>
            </a:prstGeom>
            <a:solidFill>
              <a:srgbClr val="CFE4A5"/>
            </a:solidFill>
            <a:ln w="100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8100" dist="30000" dir="5400000" rotWithShape="0">
                <a:srgbClr val="000000">
                  <a:alpha val="44705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u="sng">
                  <a:solidFill>
                    <a:srgbClr val="E3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Ph. D Program</a:t>
              </a:r>
              <a:endParaRPr sz="2000" b="1">
                <a:solidFill>
                  <a:srgbClr val="E3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0" marR="0" lvl="0" indent="0" algn="just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 </a:t>
              </a:r>
              <a:endParaRPr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VESIT offers Ph.D course in Electronics Engineering (Faculty of Technology).</a:t>
              </a:r>
              <a:endParaRPr/>
            </a:p>
            <a:p>
              <a:pPr marL="0" marR="0" lvl="0" indent="0" algn="ctr" rtl="0">
                <a:lnSpc>
                  <a:spcPct val="10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 </a:t>
              </a:r>
              <a:endParaRPr/>
            </a:p>
          </p:txBody>
        </p:sp>
        <p:sp>
          <p:nvSpPr>
            <p:cNvPr id="145" name="Google Shape;145;p17"/>
            <p:cNvSpPr txBox="1"/>
            <p:nvPr/>
          </p:nvSpPr>
          <p:spPr>
            <a:xfrm>
              <a:off x="602616" y="5715000"/>
              <a:ext cx="8295640" cy="523220"/>
            </a:xfrm>
            <a:prstGeom prst="rect">
              <a:avLst/>
            </a:prstGeom>
            <a:solidFill>
              <a:srgbClr val="FFD46A"/>
            </a:solidFill>
            <a:ln w="19050" cap="flat" cmpd="sng">
              <a:solidFill>
                <a:srgbClr val="7CC1D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</a:t>
              </a:r>
              <a:r>
                <a:rPr lang="en-US" sz="1400" b="1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Note: </a:t>
              </a:r>
              <a:r>
                <a:rPr lang="en-US" sz="1400" b="1">
                  <a:solidFill>
                    <a:srgbClr val="FF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*</a:t>
              </a:r>
              <a:r>
                <a:rPr lang="en-US" sz="1400" b="1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 -    Converted as First Shift by AICTE w.e.f. A.Y. 2020-21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         # -    Two Years Post Graduate Course w.e.f. A.Y. 2020-21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ian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Noto Sans Symbols</vt:lpstr>
      <vt:lpstr>Times New Roman</vt:lpstr>
      <vt:lpstr>Trebuchet MS</vt:lpstr>
      <vt:lpstr>Twentieth Century</vt:lpstr>
      <vt:lpstr>Median</vt:lpstr>
      <vt:lpstr>Courses offered for the A.Y 2020-21</vt:lpstr>
      <vt:lpstr>Courses offered for Academic the Year 2020-21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Courses offered for the A.Y 2020-21</dc:title>
  <cp:lastModifiedBy>AMIT</cp:lastModifiedBy>
  <cp:revision>1</cp:revision>
  <dcterms:modified xsi:type="dcterms:W3CDTF">2020-11-19T09:23:13Z</dcterms:modified>
</cp:coreProperties>
</file>